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794" r:id="rId7"/>
    <p:sldId id="262" r:id="rId8"/>
    <p:sldId id="795" r:id="rId9"/>
    <p:sldId id="261" r:id="rId10"/>
    <p:sldId id="796" r:id="rId11"/>
    <p:sldId id="797" r:id="rId12"/>
    <p:sldId id="263" r:id="rId13"/>
    <p:sldId id="800" r:id="rId14"/>
    <p:sldId id="802" r:id="rId15"/>
    <p:sldId id="820" r:id="rId16"/>
    <p:sldId id="264" r:id="rId17"/>
    <p:sldId id="799" r:id="rId18"/>
    <p:sldId id="265" r:id="rId19"/>
    <p:sldId id="804" r:id="rId20"/>
    <p:sldId id="267" r:id="rId21"/>
    <p:sldId id="803" r:id="rId22"/>
    <p:sldId id="808" r:id="rId23"/>
    <p:sldId id="806" r:id="rId24"/>
    <p:sldId id="807" r:id="rId25"/>
    <p:sldId id="809" r:id="rId26"/>
    <p:sldId id="810" r:id="rId27"/>
    <p:sldId id="811" r:id="rId28"/>
    <p:sldId id="812" r:id="rId29"/>
    <p:sldId id="815" r:id="rId30"/>
    <p:sldId id="814" r:id="rId31"/>
    <p:sldId id="813" r:id="rId32"/>
    <p:sldId id="801" r:id="rId33"/>
    <p:sldId id="821" r:id="rId34"/>
    <p:sldId id="822" r:id="rId35"/>
    <p:sldId id="793" r:id="rId36"/>
    <p:sldId id="798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B8A"/>
    <a:srgbClr val="000717"/>
    <a:srgbClr val="018961"/>
    <a:srgbClr val="373435"/>
    <a:srgbClr val="B3E7D9"/>
    <a:srgbClr val="7ED6BF"/>
    <a:srgbClr val="28B784"/>
    <a:srgbClr val="211F20"/>
    <a:srgbClr val="212121"/>
    <a:srgbClr val="DDB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A144A-FBCB-492B-9490-0DA48E555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DB1EB0-5D00-43D3-8C0E-3D8A3DDF4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743BE1-2EB3-4EBD-A80C-7019F32F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EC697-1F04-4C94-88E0-1343A17D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11ED59-2030-4B26-9571-40AE63C4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61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54B19-AEE9-468E-8EF2-F768990F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062767-086A-482B-A936-A2CE1B6B3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446B9F-0FCC-47AC-8DF8-D235FA81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71BB2C-17F4-4055-B818-5CB3F5A4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D4FF83-C853-4734-890D-BA7C0ACB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68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F01F8D-8A46-417F-A0AC-AADDD6476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80B9AB-E923-4C47-8A3F-5DADB4F38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735554-DFF3-47C4-AEAE-75DF755A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501377-6D35-477C-8EAA-B365A671C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000272-B074-4D68-9D73-2BB367CE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17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F2843-16D5-42C1-AAA5-7C21F037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CD4016-C5C3-4CC2-89C2-2FF973289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C307CA-C502-4853-9468-E2C4AA7B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C8066A-41E4-4B7B-884F-EC457746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3252C0-FFA5-4F36-AAFC-D7E2D45F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95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BC14D-2A4A-406C-ADF2-A50B78F6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3B1962-D4EF-45BA-84B9-875BDCCB5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6F37D0-B4B3-43CA-A028-9CCBC9D2E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EAF93D-1FAC-4364-9EFC-BDBDF989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E85FD7-9902-4F67-A4A3-CCF0BE05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19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3E110-9B3D-48D2-B65A-7FC8E07A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A79588-AC9A-40E2-97A0-BA013B93E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999014-4A59-472B-931D-D013C9E75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74FB2F-02D3-430B-8D97-73B07F90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577EF6-B1A3-484D-9103-182FCE6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FA446E-0246-46EB-BAC7-6614B10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16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44FAF-1381-4763-8998-24E91A2F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217945-5210-4E6A-9283-5243DA8C7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784C74-0BF1-4DDE-8015-7C857048C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CA4C2E-C032-4BBA-A7C0-34A57D42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B035DB-C435-46DA-8253-E5C46540E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57D56B-A454-4AA3-B3FE-3FCE8DE3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CFBE9FF-11D2-4217-833C-26C34271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B5D72B9-814C-4D80-9281-72FCEC59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92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0BE1B-98AC-4979-A155-945A103C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3F823B1-4312-4E58-9BA6-467A8F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B45DD33-9A06-4EE3-A03A-16B05E80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C0497D-0D43-4112-B93B-B23D1A28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90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6B13C8F-D765-4C87-9AAE-95C29EE7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284A45B-BD89-410D-B0A9-9AD5507B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6306EF-BE8D-48A8-A793-BEF8472D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75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928AE-2A24-4CEC-8B3F-DEB56452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2B8756-22C6-428D-BDFA-65D74B36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4B38FF-CDBC-4751-8870-92BBF9BAA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AD206B-D121-41DA-9066-3C4CC9DE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9E7D61-A9E7-4EAB-8515-691464FE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3CD3A4-C46A-4FBD-A09D-EBB4CF3C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94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0CDD0-22A0-4E52-B842-4D31F978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C41A3E-1171-4F9D-965D-56A9064B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264F0A-FE2F-49A4-A1B5-5EF759B18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0AB16D-A34D-44AF-A2E3-2F06529AD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FCCEE2-A681-437D-AA31-79573A578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E712E3-1BCF-4B0F-BD1D-B4A77A4F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00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1401244-8265-43E6-99D6-32734EF5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80F20D-61CC-4CCC-8CA1-8D76B986F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6F04E6-6A69-40A0-BA4C-8AD66D383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5FC87-5ADC-4A57-9349-ABC3D22371F7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19F105-42E6-4C83-BC65-F841AE7C2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DA03BE-F299-4EBC-8828-CAEC0FFEC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1AF0-BE1D-40E1-A6ED-F5F0323AF7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04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protagonconstrucoes?igshid=1w5qzg4i4o5g0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hyperlink" Target="https://api.whatsapp.com/send?1=pt_BR&amp;phone=558399669102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tel:+5583991240479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1.png"/><Relationship Id="rId4" Type="http://schemas.openxmlformats.org/officeDocument/2006/relationships/hyperlink" Target="mailto:protagonengenharia@outlook.com" TargetMode="External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D865022A-689C-4EE1-9737-46D316C9CE60}"/>
              </a:ext>
            </a:extLst>
          </p:cNvPr>
          <p:cNvSpPr/>
          <p:nvPr/>
        </p:nvSpPr>
        <p:spPr>
          <a:xfrm>
            <a:off x="-27513" y="1"/>
            <a:ext cx="775362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43000"/>
                </a:schemeClr>
              </a:gs>
              <a:gs pos="100000">
                <a:schemeClr val="tx2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0A2C682-CA99-494F-A430-8B8AD44795D2}"/>
              </a:ext>
            </a:extLst>
          </p:cNvPr>
          <p:cNvGrpSpPr/>
          <p:nvPr/>
        </p:nvGrpSpPr>
        <p:grpSpPr>
          <a:xfrm rot="10800000">
            <a:off x="0" y="-2593583"/>
            <a:ext cx="7168433" cy="5187166"/>
            <a:chOff x="7484871" y="1744857"/>
            <a:chExt cx="7168433" cy="5187166"/>
          </a:xfrm>
          <a:noFill/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1021DC6C-8FDA-40A1-84FE-618F2B9039F9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08B76ADE-6081-4A0C-BD61-757BFCC14C9B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771626C2-AF5E-495C-AD65-290CFBDBD568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27DD7101-A5A1-4587-A083-AEF8596A58FB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ACD75EA6-6D0D-42A3-8EC3-9BD4DEFA4337}"/>
              </a:ext>
            </a:extLst>
          </p:cNvPr>
          <p:cNvSpPr/>
          <p:nvPr/>
        </p:nvSpPr>
        <p:spPr>
          <a:xfrm rot="20265461">
            <a:off x="3666886" y="5498544"/>
            <a:ext cx="6013329" cy="4128650"/>
          </a:xfrm>
          <a:prstGeom prst="roundRect">
            <a:avLst>
              <a:gd name="adj" fmla="val 10188"/>
            </a:avLst>
          </a:prstGeom>
          <a:solidFill>
            <a:srgbClr val="00071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0542E1C0-64BD-4048-AC3A-E583582C4B18}"/>
              </a:ext>
            </a:extLst>
          </p:cNvPr>
          <p:cNvSpPr/>
          <p:nvPr/>
        </p:nvSpPr>
        <p:spPr>
          <a:xfrm rot="20265461">
            <a:off x="2511782" y="4440028"/>
            <a:ext cx="6013329" cy="4128650"/>
          </a:xfrm>
          <a:prstGeom prst="roundRect">
            <a:avLst>
              <a:gd name="adj" fmla="val 10188"/>
            </a:avLst>
          </a:prstGeom>
          <a:solidFill>
            <a:srgbClr val="37343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F979EFD-B50B-4566-BD8D-49BD2E44FFBA}"/>
              </a:ext>
            </a:extLst>
          </p:cNvPr>
          <p:cNvSpPr/>
          <p:nvPr/>
        </p:nvSpPr>
        <p:spPr>
          <a:xfrm rot="20265461">
            <a:off x="3134905" y="4786525"/>
            <a:ext cx="4675388" cy="3284620"/>
          </a:xfrm>
          <a:prstGeom prst="roundRect">
            <a:avLst>
              <a:gd name="adj" fmla="val 10188"/>
            </a:avLst>
          </a:prstGeom>
          <a:solidFill>
            <a:srgbClr val="2F5B8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5172EA37-C2BA-4261-BEE3-B9E6E8856F16}"/>
              </a:ext>
            </a:extLst>
          </p:cNvPr>
          <p:cNvSpPr/>
          <p:nvPr/>
        </p:nvSpPr>
        <p:spPr>
          <a:xfrm rot="20265461">
            <a:off x="3538932" y="5103993"/>
            <a:ext cx="3766888" cy="2649683"/>
          </a:xfrm>
          <a:prstGeom prst="roundRect">
            <a:avLst>
              <a:gd name="adj" fmla="val 1018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62" y="360376"/>
            <a:ext cx="4321928" cy="30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E42754-6ABB-43F2-B7FB-8E170A5ED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4" b="140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F1D07AC-D8A0-400B-BF78-F4C88136ADDE}"/>
              </a:ext>
            </a:extLst>
          </p:cNvPr>
          <p:cNvSpPr/>
          <p:nvPr/>
        </p:nvSpPr>
        <p:spPr>
          <a:xfrm>
            <a:off x="1" y="-1"/>
            <a:ext cx="4539916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61A0734-6760-4BEC-9E96-30D06A8DCAD9}"/>
              </a:ext>
            </a:extLst>
          </p:cNvPr>
          <p:cNvSpPr/>
          <p:nvPr/>
        </p:nvSpPr>
        <p:spPr>
          <a:xfrm>
            <a:off x="0" y="742743"/>
            <a:ext cx="144379" cy="177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9104D5-15A8-4584-A761-498A247318B1}"/>
              </a:ext>
            </a:extLst>
          </p:cNvPr>
          <p:cNvSpPr txBox="1"/>
          <p:nvPr/>
        </p:nvSpPr>
        <p:spPr>
          <a:xfrm>
            <a:off x="339695" y="566280"/>
            <a:ext cx="67974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APLICAÇÃO DE MARMORATO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9A943F9-7E5A-4170-AA49-001846FFAA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7" y="3689685"/>
            <a:ext cx="3721768" cy="2791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6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E8A14C-42FC-4758-912D-4B1155F33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9" b="5417"/>
          <a:stretch/>
        </p:blipFill>
        <p:spPr>
          <a:xfrm>
            <a:off x="0" y="0"/>
            <a:ext cx="1220273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B7758E1-0B0A-4CFB-93E7-3513E974434C}"/>
              </a:ext>
            </a:extLst>
          </p:cNvPr>
          <p:cNvSpPr/>
          <p:nvPr/>
        </p:nvSpPr>
        <p:spPr>
          <a:xfrm>
            <a:off x="0" y="-1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4E71D06-AF12-4687-B666-9B478C9B520D}"/>
              </a:ext>
            </a:extLst>
          </p:cNvPr>
          <p:cNvSpPr/>
          <p:nvPr/>
        </p:nvSpPr>
        <p:spPr>
          <a:xfrm>
            <a:off x="0" y="742743"/>
            <a:ext cx="144379" cy="177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8A6FDF-571F-4A5D-A05A-68A2EE0879B9}"/>
              </a:ext>
            </a:extLst>
          </p:cNvPr>
          <p:cNvSpPr txBox="1"/>
          <p:nvPr/>
        </p:nvSpPr>
        <p:spPr>
          <a:xfrm>
            <a:off x="339695" y="566280"/>
            <a:ext cx="67974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ACETINADA EM SALA COMERCIAL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80533CA-9E2D-4DAB-BF52-1E11B68F2EA4}"/>
              </a:ext>
            </a:extLst>
          </p:cNvPr>
          <p:cNvGrpSpPr/>
          <p:nvPr/>
        </p:nvGrpSpPr>
        <p:grpSpPr>
          <a:xfrm>
            <a:off x="-1395314" y="4264414"/>
            <a:ext cx="7168433" cy="5187166"/>
            <a:chOff x="7484871" y="1744857"/>
            <a:chExt cx="7168433" cy="5187166"/>
          </a:xfrm>
          <a:noFill/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C00E64A0-1D9E-4457-B146-00A8D97A1097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843C331B-18BE-425F-8CDA-55462C13A3D0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74E1E50C-2B78-4A09-BB7D-74472CDDDAA7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50EFFFE9-9BE5-494B-A79A-7F5380FB3061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187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8BE2AD4E-A3FF-49D1-AD68-F2510C9B63D4}"/>
              </a:ext>
            </a:extLst>
          </p:cNvPr>
          <p:cNvSpPr/>
          <p:nvPr/>
        </p:nvSpPr>
        <p:spPr>
          <a:xfrm>
            <a:off x="9095874" y="0"/>
            <a:ext cx="3096126" cy="6858000"/>
          </a:xfrm>
          <a:prstGeom prst="rect">
            <a:avLst/>
          </a:prstGeom>
          <a:solidFill>
            <a:srgbClr val="6D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9FD507-DD62-4A35-91B2-E5BBDA99E379}"/>
              </a:ext>
            </a:extLst>
          </p:cNvPr>
          <p:cNvSpPr txBox="1"/>
          <p:nvPr/>
        </p:nvSpPr>
        <p:spPr>
          <a:xfrm flipH="1">
            <a:off x="9264315" y="2129352"/>
            <a:ext cx="27592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120 apartamentos do residencial 1 tiveram a oportunidade de receber o capricho e alto padrão de pintura. E no hotel, Flats e Salas foram pintadas com tinta especiais acetinadas e aveludadas.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D9AD9CE-DF6D-4203-9A2B-6D5B890C21D7}"/>
              </a:ext>
            </a:extLst>
          </p:cNvPr>
          <p:cNvGrpSpPr/>
          <p:nvPr/>
        </p:nvGrpSpPr>
        <p:grpSpPr>
          <a:xfrm rot="21391913">
            <a:off x="5511657" y="5912768"/>
            <a:ext cx="7168433" cy="5187166"/>
            <a:chOff x="7484871" y="1744857"/>
            <a:chExt cx="7168433" cy="5187166"/>
          </a:xfrm>
          <a:noFill/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CCB9A10C-588E-4DD7-A0FA-8833C0B44647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CA7B195B-51B5-4C7D-A00E-E582A01EB0F7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3D31214B-0A39-4EA6-9378-45247407382A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135B6F79-97B5-40F8-9118-A21BC326C1DF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10755C75-78BD-4C0F-A8E4-98410D07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9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AEFACD-B0FF-4C34-8525-E5EE3FAB2704}"/>
              </a:ext>
            </a:extLst>
          </p:cNvPr>
          <p:cNvSpPr/>
          <p:nvPr/>
        </p:nvSpPr>
        <p:spPr>
          <a:xfrm>
            <a:off x="5356" y="38721"/>
            <a:ext cx="919060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tx2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7901032-E965-49FC-88CE-3198A6972DA4}"/>
              </a:ext>
            </a:extLst>
          </p:cNvPr>
          <p:cNvSpPr/>
          <p:nvPr/>
        </p:nvSpPr>
        <p:spPr>
          <a:xfrm>
            <a:off x="7379368" y="444963"/>
            <a:ext cx="4812632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8D750A-D1F0-4642-BD20-98C11A0476D8}"/>
              </a:ext>
            </a:extLst>
          </p:cNvPr>
          <p:cNvSpPr txBox="1"/>
          <p:nvPr/>
        </p:nvSpPr>
        <p:spPr>
          <a:xfrm>
            <a:off x="7732084" y="582528"/>
            <a:ext cx="4073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COMPLEXO HERON MARINHO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28356D-FE4E-4221-8626-30ED3089CE30}"/>
              </a:ext>
            </a:extLst>
          </p:cNvPr>
          <p:cNvSpPr txBox="1"/>
          <p:nvPr/>
        </p:nvSpPr>
        <p:spPr>
          <a:xfrm flipH="1">
            <a:off x="7732084" y="1017335"/>
            <a:ext cx="43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Construtora Andrade Marinho LMF</a:t>
            </a:r>
          </a:p>
        </p:txBody>
      </p:sp>
    </p:spTree>
    <p:extLst>
      <p:ext uri="{BB962C8B-B14F-4D97-AF65-F5344CB8AC3E}">
        <p14:creationId xmlns:p14="http://schemas.microsoft.com/office/powerpoint/2010/main" val="32066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85D114-9C0E-4EA9-89A2-E177F5620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B17EB9B-EEE0-47B9-8BCF-A2E7FC7EDC9C}"/>
              </a:ext>
            </a:extLst>
          </p:cNvPr>
          <p:cNvSpPr/>
          <p:nvPr/>
        </p:nvSpPr>
        <p:spPr>
          <a:xfrm>
            <a:off x="0" y="-1"/>
            <a:ext cx="4138863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5C33C95-D1B5-4D89-AEDE-0C96160872D4}"/>
              </a:ext>
            </a:extLst>
          </p:cNvPr>
          <p:cNvSpPr/>
          <p:nvPr/>
        </p:nvSpPr>
        <p:spPr>
          <a:xfrm>
            <a:off x="0" y="742743"/>
            <a:ext cx="144379" cy="177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4195D5-D7E7-4855-99F3-0AD513DF738A}"/>
              </a:ext>
            </a:extLst>
          </p:cNvPr>
          <p:cNvSpPr txBox="1"/>
          <p:nvPr/>
        </p:nvSpPr>
        <p:spPr>
          <a:xfrm>
            <a:off x="339695" y="566280"/>
            <a:ext cx="67974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ACETINADA EM flat do diretor</a:t>
            </a:r>
          </a:p>
        </p:txBody>
      </p:sp>
    </p:spTree>
    <p:extLst>
      <p:ext uri="{BB962C8B-B14F-4D97-AF65-F5344CB8AC3E}">
        <p14:creationId xmlns:p14="http://schemas.microsoft.com/office/powerpoint/2010/main" val="30332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F3226B-E6EB-4CFA-8992-40D0036DD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0"/>
            <a:ext cx="3333750" cy="68580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3C593B4-712A-4D5C-840E-7E9916BD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/>
          <a:stretch/>
        </p:blipFill>
        <p:spPr>
          <a:xfrm>
            <a:off x="4297846" y="0"/>
            <a:ext cx="4560404" cy="68580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A4DF283-D1D4-4ECD-AA7D-DC6E904CECA7}"/>
              </a:ext>
            </a:extLst>
          </p:cNvPr>
          <p:cNvSpPr/>
          <p:nvPr/>
        </p:nvSpPr>
        <p:spPr>
          <a:xfrm>
            <a:off x="0" y="0"/>
            <a:ext cx="4297650" cy="6858000"/>
          </a:xfrm>
          <a:prstGeom prst="rect">
            <a:avLst/>
          </a:prstGeom>
          <a:solidFill>
            <a:srgbClr val="6D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F61795-B211-4DA1-B4AA-0A01603C53F7}"/>
              </a:ext>
            </a:extLst>
          </p:cNvPr>
          <p:cNvSpPr txBox="1"/>
          <p:nvPr/>
        </p:nvSpPr>
        <p:spPr>
          <a:xfrm flipH="1">
            <a:off x="302976" y="759121"/>
            <a:ext cx="37743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Com dedicação e empenho no projeto do cliente, nos aproximamos e entregamos um serviço cada vez mais personalizado.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9D61B9C-BAB5-430C-BCF0-A7426834EC5D}"/>
              </a:ext>
            </a:extLst>
          </p:cNvPr>
          <p:cNvGrpSpPr/>
          <p:nvPr/>
        </p:nvGrpSpPr>
        <p:grpSpPr>
          <a:xfrm rot="21391913">
            <a:off x="-2382693" y="5912768"/>
            <a:ext cx="7168433" cy="5187166"/>
            <a:chOff x="7484871" y="1744857"/>
            <a:chExt cx="7168433" cy="5187166"/>
          </a:xfrm>
          <a:noFill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9E6EAC49-9129-4567-977B-869243997DE9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23212CB3-FBEF-4E17-868F-F49AFECC187A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D4EDD80E-9347-4F41-9989-AF705CE35901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1126BF42-F213-47F0-AC5E-6C0D816B0A7B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400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4"/>
          <a:stretch/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320040"/>
            <a:ext cx="1760220" cy="3621024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280533CA-9E2D-4DAB-BF52-1E11B68F2EA4}"/>
              </a:ext>
            </a:extLst>
          </p:cNvPr>
          <p:cNvGrpSpPr/>
          <p:nvPr/>
        </p:nvGrpSpPr>
        <p:grpSpPr>
          <a:xfrm>
            <a:off x="4731166" y="4264414"/>
            <a:ext cx="7168433" cy="5187166"/>
            <a:chOff x="7484871" y="1744857"/>
            <a:chExt cx="7168433" cy="5187166"/>
          </a:xfrm>
          <a:noFill/>
        </p:grpSpPr>
        <p:sp>
          <p:nvSpPr>
            <p:cNvPr id="5" name="Retângulo: Cantos Arredondados 7">
              <a:extLst>
                <a:ext uri="{FF2B5EF4-FFF2-40B4-BE49-F238E27FC236}">
                  <a16:creationId xmlns:a16="http://schemas.microsoft.com/office/drawing/2014/main" id="{C00E64A0-1D9E-4457-B146-00A8D97A1097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8">
              <a:extLst>
                <a:ext uri="{FF2B5EF4-FFF2-40B4-BE49-F238E27FC236}">
                  <a16:creationId xmlns:a16="http://schemas.microsoft.com/office/drawing/2014/main" id="{843C331B-18BE-425F-8CDA-55462C13A3D0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9">
              <a:extLst>
                <a:ext uri="{FF2B5EF4-FFF2-40B4-BE49-F238E27FC236}">
                  <a16:creationId xmlns:a16="http://schemas.microsoft.com/office/drawing/2014/main" id="{74E1E50C-2B78-4A09-BB7D-74472CDDDAA7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10">
              <a:extLst>
                <a:ext uri="{FF2B5EF4-FFF2-40B4-BE49-F238E27FC236}">
                  <a16:creationId xmlns:a16="http://schemas.microsoft.com/office/drawing/2014/main" id="{50EFFFE9-9BE5-494B-A79A-7F5380FB3061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A72071B1-2D6D-47DF-8714-2C028E68310A}"/>
              </a:ext>
            </a:extLst>
          </p:cNvPr>
          <p:cNvSpPr/>
          <p:nvPr/>
        </p:nvSpPr>
        <p:spPr>
          <a:xfrm>
            <a:off x="11985858" y="508257"/>
            <a:ext cx="170546" cy="112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622E5BD-F71F-4485-B432-982BF08F4D60}"/>
              </a:ext>
            </a:extLst>
          </p:cNvPr>
          <p:cNvSpPr txBox="1"/>
          <p:nvPr/>
        </p:nvSpPr>
        <p:spPr>
          <a:xfrm>
            <a:off x="3383281" y="306519"/>
            <a:ext cx="8320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DE ALTO PADRÃO</a:t>
            </a:r>
            <a:endParaRPr lang="pt-BR" sz="80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8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FA6E44-17AA-4B67-A664-538356084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 b="186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4B3EDB7-61EE-4D63-B8E2-C59D9EAFD02F}"/>
              </a:ext>
            </a:extLst>
          </p:cNvPr>
          <p:cNvSpPr/>
          <p:nvPr/>
        </p:nvSpPr>
        <p:spPr>
          <a:xfrm>
            <a:off x="5356" y="38721"/>
            <a:ext cx="919060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tx2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99094DE-3DB4-4812-91F8-6E229C8033F0}"/>
              </a:ext>
            </a:extLst>
          </p:cNvPr>
          <p:cNvGrpSpPr/>
          <p:nvPr/>
        </p:nvGrpSpPr>
        <p:grpSpPr>
          <a:xfrm>
            <a:off x="1144385" y="4264418"/>
            <a:ext cx="7168433" cy="5187166"/>
            <a:chOff x="7484871" y="1744857"/>
            <a:chExt cx="7168433" cy="5187166"/>
          </a:xfrm>
          <a:noFill/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6102A24D-B048-49F3-9AB7-450FCB78959D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CE1F69BC-BD90-4376-B5A3-02EE7484206B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B97CAB00-07C2-43FD-B344-F8B0CA09D99A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BEF71EC3-C7E9-4600-8712-8FBD7AC8276B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B7E274-E1EE-49B9-94DF-70547FB5F8C9}"/>
              </a:ext>
            </a:extLst>
          </p:cNvPr>
          <p:cNvSpPr txBox="1"/>
          <p:nvPr/>
        </p:nvSpPr>
        <p:spPr>
          <a:xfrm>
            <a:off x="378249" y="1363480"/>
            <a:ext cx="4577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Reforma da agência de Boqueirão - PB</a:t>
            </a:r>
          </a:p>
        </p:txBody>
      </p:sp>
    </p:spTree>
    <p:extLst>
      <p:ext uri="{BB962C8B-B14F-4D97-AF65-F5344CB8AC3E}">
        <p14:creationId xmlns:p14="http://schemas.microsoft.com/office/powerpoint/2010/main" val="39216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46B412C-A5C3-4F44-8FCF-F3484D342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4" b="186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009F80-0179-425E-BCCA-64C47925C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40" y="2607601"/>
            <a:ext cx="6161860" cy="30143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0B5239-F7F0-4EB7-BA52-DD65286F6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601"/>
            <a:ext cx="6030140" cy="301439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72071B1-2D6D-47DF-8714-2C028E68310A}"/>
              </a:ext>
            </a:extLst>
          </p:cNvPr>
          <p:cNvSpPr/>
          <p:nvPr/>
        </p:nvSpPr>
        <p:spPr>
          <a:xfrm>
            <a:off x="0" y="813531"/>
            <a:ext cx="170546" cy="112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22E5BD-F71F-4485-B432-982BF08F4D60}"/>
              </a:ext>
            </a:extLst>
          </p:cNvPr>
          <p:cNvSpPr txBox="1"/>
          <p:nvPr/>
        </p:nvSpPr>
        <p:spPr>
          <a:xfrm>
            <a:off x="225395" y="699231"/>
            <a:ext cx="6797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Reforma</a:t>
            </a:r>
          </a:p>
        </p:txBody>
      </p:sp>
    </p:spTree>
    <p:extLst>
      <p:ext uri="{BB962C8B-B14F-4D97-AF65-F5344CB8AC3E}">
        <p14:creationId xmlns:p14="http://schemas.microsoft.com/office/powerpoint/2010/main" val="210347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5"/>
          <a:stretch/>
        </p:blipFill>
        <p:spPr>
          <a:xfrm>
            <a:off x="-50361" y="0"/>
            <a:ext cx="12257601" cy="685800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EB57BAA5-5217-42FA-91DC-3FF039535C6A}"/>
              </a:ext>
            </a:extLst>
          </p:cNvPr>
          <p:cNvSpPr/>
          <p:nvPr/>
        </p:nvSpPr>
        <p:spPr>
          <a:xfrm>
            <a:off x="-55026" y="541985"/>
            <a:ext cx="3320716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3FF5AB-66D3-422C-85CC-E678D4404053}"/>
              </a:ext>
            </a:extLst>
          </p:cNvPr>
          <p:cNvSpPr txBox="1"/>
          <p:nvPr/>
        </p:nvSpPr>
        <p:spPr>
          <a:xfrm>
            <a:off x="231286" y="626092"/>
            <a:ext cx="216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CENTAURO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C18D4C-F51D-40F9-91DC-999097E5F16E}"/>
              </a:ext>
            </a:extLst>
          </p:cNvPr>
          <p:cNvSpPr txBox="1"/>
          <p:nvPr/>
        </p:nvSpPr>
        <p:spPr>
          <a:xfrm flipH="1">
            <a:off x="265816" y="1081503"/>
            <a:ext cx="2577709" cy="37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Shopping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Partage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A237C8-CDE3-48A1-BB75-E10EBD012063}"/>
              </a:ext>
            </a:extLst>
          </p:cNvPr>
          <p:cNvSpPr txBox="1"/>
          <p:nvPr/>
        </p:nvSpPr>
        <p:spPr>
          <a:xfrm>
            <a:off x="668689" y="2298622"/>
            <a:ext cx="45770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Pintura de loja da Centauro no Shopping </a:t>
            </a:r>
            <a:r>
              <a:rPr lang="pt-BR" sz="44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Partage</a:t>
            </a:r>
            <a:r>
              <a:rPr lang="pt-B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de Campina Grande.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228A892-9CC9-499B-9483-1643603885F5}"/>
              </a:ext>
            </a:extLst>
          </p:cNvPr>
          <p:cNvGrpSpPr/>
          <p:nvPr/>
        </p:nvGrpSpPr>
        <p:grpSpPr>
          <a:xfrm>
            <a:off x="3362017" y="4805168"/>
            <a:ext cx="7168433" cy="5187166"/>
            <a:chOff x="7484871" y="1744857"/>
            <a:chExt cx="7168433" cy="5187166"/>
          </a:xfrm>
          <a:noFill/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A3FF8C87-9341-41A6-BAF6-71D090C4CB0D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0967EC98-5C19-4089-AD9D-67C11AB10FFE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C85268F0-03A1-4021-9636-16AAA77AE258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F910BE22-22BF-408E-96C7-9204A214B066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257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0"/>
            <a:ext cx="333375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6858000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1E24593-932D-4664-B082-CE3614FEFACF}"/>
              </a:ext>
            </a:extLst>
          </p:cNvPr>
          <p:cNvGrpSpPr/>
          <p:nvPr/>
        </p:nvGrpSpPr>
        <p:grpSpPr>
          <a:xfrm>
            <a:off x="7661230" y="3601478"/>
            <a:ext cx="7168433" cy="5187166"/>
            <a:chOff x="7484871" y="1744857"/>
            <a:chExt cx="7168433" cy="5187166"/>
          </a:xfrm>
          <a:noFill/>
        </p:grpSpPr>
        <p:sp>
          <p:nvSpPr>
            <p:cNvPr id="5" name="Retângulo: Cantos Arredondados 7">
              <a:extLst>
                <a:ext uri="{FF2B5EF4-FFF2-40B4-BE49-F238E27FC236}">
                  <a16:creationId xmlns:a16="http://schemas.microsoft.com/office/drawing/2014/main" id="{F040AF61-57EB-4C0F-A09B-440B1A1A2491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8">
              <a:extLst>
                <a:ext uri="{FF2B5EF4-FFF2-40B4-BE49-F238E27FC236}">
                  <a16:creationId xmlns:a16="http://schemas.microsoft.com/office/drawing/2014/main" id="{F03FD93A-3BAD-4D5C-9E87-EC8DF21EB1A8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9">
              <a:extLst>
                <a:ext uri="{FF2B5EF4-FFF2-40B4-BE49-F238E27FC236}">
                  <a16:creationId xmlns:a16="http://schemas.microsoft.com/office/drawing/2014/main" id="{9F1B6480-DA60-4002-9F1E-7B33EC5A4DB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10">
              <a:extLst>
                <a:ext uri="{FF2B5EF4-FFF2-40B4-BE49-F238E27FC236}">
                  <a16:creationId xmlns:a16="http://schemas.microsoft.com/office/drawing/2014/main" id="{106267AE-F2A8-43BD-9ADC-C31776D2BBE9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object 4">
            <a:extLst>
              <a:ext uri="{FF2B5EF4-FFF2-40B4-BE49-F238E27FC236}">
                <a16:creationId xmlns:a16="http://schemas.microsoft.com/office/drawing/2014/main" id="{68FF8981-C67F-4411-B0BB-98E53BA133C9}"/>
              </a:ext>
            </a:extLst>
          </p:cNvPr>
          <p:cNvSpPr/>
          <p:nvPr/>
        </p:nvSpPr>
        <p:spPr>
          <a:xfrm>
            <a:off x="6667500" y="0"/>
            <a:ext cx="5554766" cy="6882407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002060">
              <a:alpha val="50195"/>
            </a:srgbClr>
          </a:solid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66D9E6-C363-4AE6-96AF-DDB33D97167B}"/>
              </a:ext>
            </a:extLst>
          </p:cNvPr>
          <p:cNvSpPr txBox="1"/>
          <p:nvPr/>
        </p:nvSpPr>
        <p:spPr>
          <a:xfrm>
            <a:off x="10004994" y="533244"/>
            <a:ext cx="1795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VILLA CAPRI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87C875-6BD2-4C8C-9404-1E9102D27680}"/>
              </a:ext>
            </a:extLst>
          </p:cNvPr>
          <p:cNvSpPr txBox="1"/>
          <p:nvPr/>
        </p:nvSpPr>
        <p:spPr>
          <a:xfrm flipH="1">
            <a:off x="9222392" y="1017335"/>
            <a:ext cx="2577709" cy="37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Construtora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Verts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B281372-D71E-442A-AE2B-D84BE13AF924}"/>
              </a:ext>
            </a:extLst>
          </p:cNvPr>
          <p:cNvSpPr txBox="1"/>
          <p:nvPr/>
        </p:nvSpPr>
        <p:spPr>
          <a:xfrm>
            <a:off x="7477795" y="2331807"/>
            <a:ext cx="4322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Pintura de 64 apartamentos e textura da fachada.</a:t>
            </a:r>
          </a:p>
        </p:txBody>
      </p:sp>
    </p:spTree>
    <p:extLst>
      <p:ext uri="{BB962C8B-B14F-4D97-AF65-F5344CB8AC3E}">
        <p14:creationId xmlns:p14="http://schemas.microsoft.com/office/powerpoint/2010/main" val="5158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5A521B0-189A-49D4-ABAC-539FE0861B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D63DD5-9E40-4556-B1BF-C08F235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18" t="15817" r="28851" b="34795"/>
          <a:stretch/>
        </p:blipFill>
        <p:spPr>
          <a:xfrm>
            <a:off x="-2288254" y="689811"/>
            <a:ext cx="8935453" cy="727193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80C7F7E-3DAF-47F9-8A61-7547D6B60A29}"/>
              </a:ext>
            </a:extLst>
          </p:cNvPr>
          <p:cNvSpPr txBox="1"/>
          <p:nvPr/>
        </p:nvSpPr>
        <p:spPr>
          <a:xfrm>
            <a:off x="8935453" y="481264"/>
            <a:ext cx="2593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Bebas Neue Light" panose="00000500000000000000" pitchFamily="2" charset="0"/>
              </a:rPr>
              <a:t>Quem somos?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F9D647-3A04-4B95-8FE9-432C5D45B4B6}"/>
              </a:ext>
            </a:extLst>
          </p:cNvPr>
          <p:cNvSpPr txBox="1"/>
          <p:nvPr/>
        </p:nvSpPr>
        <p:spPr>
          <a:xfrm>
            <a:off x="1106905" y="1463457"/>
            <a:ext cx="103408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Foi da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inquietação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e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desejo de empreender 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dois profissionais da construção civil que surgiu a </a:t>
            </a:r>
            <a:r>
              <a:rPr lang="pt-BR" sz="28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Protagon</a:t>
            </a:r>
            <a:r>
              <a:rPr lang="pt-BR" sz="28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Engenharia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que hoje é reconhecida por seus clientes pela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qualidade e excelente trabalho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na prestação de serviços de pintura predial, limpeza e manutenção de fachadas. </a:t>
            </a:r>
          </a:p>
          <a:p>
            <a:pPr algn="r"/>
            <a:endParaRPr lang="pt-B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r"/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Buscamos seguir novas </a:t>
            </a:r>
            <a:r>
              <a:rPr lang="pt-B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tendências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e </a:t>
            </a:r>
            <a:r>
              <a:rPr lang="pt-B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tecnologias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para sempre entregar o melhor.</a:t>
            </a:r>
          </a:p>
          <a:p>
            <a:pPr algn="r"/>
            <a:endParaRPr lang="pt-B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r"/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Aplicamos a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verdadeira engenharia 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quando estudamos cada projeto e criamos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processos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de controle para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aumento da produtividade 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rendimento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dos insumos, e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redução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do desperdício, alcançando números </a:t>
            </a:r>
            <a:r>
              <a:rPr lang="pt-BR" sz="28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crescentes de faturamento e lucratividade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588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A74EC53-3382-4DC2-8BD2-D3647FD71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833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A1E23A0-7E8B-46E5-AD78-0D6916078C7D}"/>
              </a:ext>
            </a:extLst>
          </p:cNvPr>
          <p:cNvSpPr/>
          <p:nvPr/>
        </p:nvSpPr>
        <p:spPr>
          <a:xfrm flipH="1">
            <a:off x="6464968" y="0"/>
            <a:ext cx="572703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tx2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12047621" y="804343"/>
            <a:ext cx="144379" cy="93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5069307" y="630448"/>
            <a:ext cx="6797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TEXTURA EM FACHADA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1E24593-932D-4664-B082-CE3614FEFACF}"/>
              </a:ext>
            </a:extLst>
          </p:cNvPr>
          <p:cNvGrpSpPr/>
          <p:nvPr/>
        </p:nvGrpSpPr>
        <p:grpSpPr>
          <a:xfrm>
            <a:off x="1144385" y="4264418"/>
            <a:ext cx="7168433" cy="5187166"/>
            <a:chOff x="7484871" y="1744857"/>
            <a:chExt cx="7168433" cy="5187166"/>
          </a:xfrm>
          <a:noFill/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F040AF61-57EB-4C0F-A09B-440B1A1A2491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F03FD93A-3BAD-4D5C-9E87-EC8DF21EB1A8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9F1B6480-DA60-4002-9F1E-7B33EC5A4DB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106267AE-F2A8-43BD-9ADC-C31776D2BBE9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541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7957" t="15641" r="2647" b="15142"/>
          <a:stretch/>
        </p:blipFill>
        <p:spPr>
          <a:xfrm>
            <a:off x="-26894" y="0"/>
            <a:ext cx="12218893" cy="68580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EB57BAA5-5217-42FA-91DC-3FF039535C6A}"/>
              </a:ext>
            </a:extLst>
          </p:cNvPr>
          <p:cNvSpPr/>
          <p:nvPr/>
        </p:nvSpPr>
        <p:spPr>
          <a:xfrm>
            <a:off x="-55026" y="541985"/>
            <a:ext cx="3320716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3FF5AB-66D3-422C-85CC-E678D4404053}"/>
              </a:ext>
            </a:extLst>
          </p:cNvPr>
          <p:cNvSpPr txBox="1"/>
          <p:nvPr/>
        </p:nvSpPr>
        <p:spPr>
          <a:xfrm>
            <a:off x="231285" y="626092"/>
            <a:ext cx="261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HOSPITAL HELP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4C18D4C-F51D-40F9-91DC-999097E5F16E}"/>
              </a:ext>
            </a:extLst>
          </p:cNvPr>
          <p:cNvSpPr txBox="1"/>
          <p:nvPr/>
        </p:nvSpPr>
        <p:spPr>
          <a:xfrm flipH="1">
            <a:off x="265816" y="1081503"/>
            <a:ext cx="2577709" cy="37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Grupo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Facisa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6" y="447568"/>
            <a:ext cx="3781014" cy="2128652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1E24593-932D-4664-B082-CE3614FEFACF}"/>
              </a:ext>
            </a:extLst>
          </p:cNvPr>
          <p:cNvGrpSpPr/>
          <p:nvPr/>
        </p:nvGrpSpPr>
        <p:grpSpPr>
          <a:xfrm>
            <a:off x="2361593" y="4264417"/>
            <a:ext cx="7168433" cy="5187166"/>
            <a:chOff x="7484871" y="1744857"/>
            <a:chExt cx="7168433" cy="5187166"/>
          </a:xfrm>
          <a:noFill/>
        </p:grpSpPr>
        <p:sp>
          <p:nvSpPr>
            <p:cNvPr id="5" name="Retângulo: Cantos Arredondados 7">
              <a:extLst>
                <a:ext uri="{FF2B5EF4-FFF2-40B4-BE49-F238E27FC236}">
                  <a16:creationId xmlns:a16="http://schemas.microsoft.com/office/drawing/2014/main" id="{F040AF61-57EB-4C0F-A09B-440B1A1A2491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8">
              <a:extLst>
                <a:ext uri="{FF2B5EF4-FFF2-40B4-BE49-F238E27FC236}">
                  <a16:creationId xmlns:a16="http://schemas.microsoft.com/office/drawing/2014/main" id="{F03FD93A-3BAD-4D5C-9E87-EC8DF21EB1A8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9">
              <a:extLst>
                <a:ext uri="{FF2B5EF4-FFF2-40B4-BE49-F238E27FC236}">
                  <a16:creationId xmlns:a16="http://schemas.microsoft.com/office/drawing/2014/main" id="{9F1B6480-DA60-4002-9F1E-7B33EC5A4DB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10">
              <a:extLst>
                <a:ext uri="{FF2B5EF4-FFF2-40B4-BE49-F238E27FC236}">
                  <a16:creationId xmlns:a16="http://schemas.microsoft.com/office/drawing/2014/main" id="{106267AE-F2A8-43BD-9ADC-C31776D2BBE9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object 4">
            <a:extLst>
              <a:ext uri="{FF2B5EF4-FFF2-40B4-BE49-F238E27FC236}">
                <a16:creationId xmlns:a16="http://schemas.microsoft.com/office/drawing/2014/main" id="{68FF8981-C67F-4411-B0BB-98E53BA133C9}"/>
              </a:ext>
            </a:extLst>
          </p:cNvPr>
          <p:cNvSpPr/>
          <p:nvPr/>
        </p:nvSpPr>
        <p:spPr>
          <a:xfrm>
            <a:off x="8348384" y="1"/>
            <a:ext cx="3858856" cy="4043798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002060">
              <a:alpha val="50195"/>
            </a:srgbClr>
          </a:solid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12047621" y="621463"/>
            <a:ext cx="144379" cy="2965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7193280" y="447568"/>
            <a:ext cx="46734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DO CANTEIRO DE OBRAS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5147341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33" y="0"/>
            <a:ext cx="3893820" cy="6858000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1E24593-932D-4664-B082-CE3614FEFACF}"/>
              </a:ext>
            </a:extLst>
          </p:cNvPr>
          <p:cNvGrpSpPr/>
          <p:nvPr/>
        </p:nvGrpSpPr>
        <p:grpSpPr>
          <a:xfrm>
            <a:off x="-385490" y="3428999"/>
            <a:ext cx="7168433" cy="5187166"/>
            <a:chOff x="7484871" y="1744857"/>
            <a:chExt cx="7168433" cy="5187166"/>
          </a:xfrm>
          <a:noFill/>
        </p:grpSpPr>
        <p:sp>
          <p:nvSpPr>
            <p:cNvPr id="5" name="Retângulo: Cantos Arredondados 7">
              <a:extLst>
                <a:ext uri="{FF2B5EF4-FFF2-40B4-BE49-F238E27FC236}">
                  <a16:creationId xmlns:a16="http://schemas.microsoft.com/office/drawing/2014/main" id="{F040AF61-57EB-4C0F-A09B-440B1A1A2491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8">
              <a:extLst>
                <a:ext uri="{FF2B5EF4-FFF2-40B4-BE49-F238E27FC236}">
                  <a16:creationId xmlns:a16="http://schemas.microsoft.com/office/drawing/2014/main" id="{F03FD93A-3BAD-4D5C-9E87-EC8DF21EB1A8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9">
              <a:extLst>
                <a:ext uri="{FF2B5EF4-FFF2-40B4-BE49-F238E27FC236}">
                  <a16:creationId xmlns:a16="http://schemas.microsoft.com/office/drawing/2014/main" id="{9F1B6480-DA60-4002-9F1E-7B33EC5A4DB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10">
              <a:extLst>
                <a:ext uri="{FF2B5EF4-FFF2-40B4-BE49-F238E27FC236}">
                  <a16:creationId xmlns:a16="http://schemas.microsoft.com/office/drawing/2014/main" id="{106267AE-F2A8-43BD-9ADC-C31776D2BBE9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69" y="0"/>
            <a:ext cx="3851031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12047621" y="804343"/>
            <a:ext cx="144379" cy="93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5069307" y="630448"/>
            <a:ext cx="6797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HOSPITALAR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1E24593-932D-4664-B082-CE3614FEFACF}"/>
              </a:ext>
            </a:extLst>
          </p:cNvPr>
          <p:cNvGrpSpPr/>
          <p:nvPr/>
        </p:nvGrpSpPr>
        <p:grpSpPr>
          <a:xfrm>
            <a:off x="4758010" y="4265103"/>
            <a:ext cx="7168433" cy="5187166"/>
            <a:chOff x="7484871" y="1744857"/>
            <a:chExt cx="7168433" cy="5187166"/>
          </a:xfrm>
          <a:noFill/>
        </p:grpSpPr>
        <p:sp>
          <p:nvSpPr>
            <p:cNvPr id="4" name="Retângulo: Cantos Arredondados 7">
              <a:extLst>
                <a:ext uri="{FF2B5EF4-FFF2-40B4-BE49-F238E27FC236}">
                  <a16:creationId xmlns:a16="http://schemas.microsoft.com/office/drawing/2014/main" id="{F040AF61-57EB-4C0F-A09B-440B1A1A2491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F03FD93A-3BAD-4D5C-9E87-EC8DF21EB1A8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9">
              <a:extLst>
                <a:ext uri="{FF2B5EF4-FFF2-40B4-BE49-F238E27FC236}">
                  <a16:creationId xmlns:a16="http://schemas.microsoft.com/office/drawing/2014/main" id="{9F1B6480-DA60-4002-9F1E-7B33EC5A4DB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10">
              <a:extLst>
                <a:ext uri="{FF2B5EF4-FFF2-40B4-BE49-F238E27FC236}">
                  <a16:creationId xmlns:a16="http://schemas.microsoft.com/office/drawing/2014/main" id="{106267AE-F2A8-43BD-9ADC-C31776D2BBE9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0" y="717395"/>
            <a:ext cx="144379" cy="93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144379" y="630447"/>
            <a:ext cx="11445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HOSPITALAR PADRÃO INTERNACIONAL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EB57BAA5-5217-42FA-91DC-3FF039535C6A}"/>
              </a:ext>
            </a:extLst>
          </p:cNvPr>
          <p:cNvSpPr/>
          <p:nvPr/>
        </p:nvSpPr>
        <p:spPr>
          <a:xfrm>
            <a:off x="-55026" y="541985"/>
            <a:ext cx="3320716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3FF5AB-66D3-422C-85CC-E678D4404053}"/>
              </a:ext>
            </a:extLst>
          </p:cNvPr>
          <p:cNvSpPr txBox="1"/>
          <p:nvPr/>
        </p:nvSpPr>
        <p:spPr>
          <a:xfrm>
            <a:off x="231285" y="626092"/>
            <a:ext cx="261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HAPVIDA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4C18D4C-F51D-40F9-91DC-999097E5F16E}"/>
              </a:ext>
            </a:extLst>
          </p:cNvPr>
          <p:cNvSpPr txBox="1"/>
          <p:nvPr/>
        </p:nvSpPr>
        <p:spPr>
          <a:xfrm flipH="1">
            <a:off x="265816" y="1081503"/>
            <a:ext cx="2577709" cy="37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João Pessoa - PB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12047621" y="5079162"/>
            <a:ext cx="144379" cy="93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5585059" y="4950987"/>
            <a:ext cx="6347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Textura de fachada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6D48A74-D143-4382-83B7-9C03E0BF74F2}"/>
              </a:ext>
            </a:extLst>
          </p:cNvPr>
          <p:cNvGrpSpPr/>
          <p:nvPr/>
        </p:nvGrpSpPr>
        <p:grpSpPr>
          <a:xfrm rot="10800000">
            <a:off x="5305332" y="-2409099"/>
            <a:ext cx="7168433" cy="5187166"/>
            <a:chOff x="7484871" y="1744857"/>
            <a:chExt cx="7168433" cy="5187166"/>
          </a:xfrm>
          <a:noFill/>
        </p:grpSpPr>
        <p:sp>
          <p:nvSpPr>
            <p:cNvPr id="9" name="Retângulo: Cantos Arredondados 4">
              <a:extLst>
                <a:ext uri="{FF2B5EF4-FFF2-40B4-BE49-F238E27FC236}">
                  <a16:creationId xmlns:a16="http://schemas.microsoft.com/office/drawing/2014/main" id="{EA0CD187-017F-4E25-8B55-39919AF27226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5">
              <a:extLst>
                <a:ext uri="{FF2B5EF4-FFF2-40B4-BE49-F238E27FC236}">
                  <a16:creationId xmlns:a16="http://schemas.microsoft.com/office/drawing/2014/main" id="{995F8081-6D7C-43A9-BC57-A926D9EE0CDD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6">
              <a:extLst>
                <a:ext uri="{FF2B5EF4-FFF2-40B4-BE49-F238E27FC236}">
                  <a16:creationId xmlns:a16="http://schemas.microsoft.com/office/drawing/2014/main" id="{1F509E9B-DACA-464E-A2E3-5EA3A216AD2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7">
              <a:extLst>
                <a:ext uri="{FF2B5EF4-FFF2-40B4-BE49-F238E27FC236}">
                  <a16:creationId xmlns:a16="http://schemas.microsoft.com/office/drawing/2014/main" id="{8C0E8AB3-D85C-403C-86D1-6A95E39405B5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8889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80760" cy="342076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1" y="1"/>
            <a:ext cx="6111239" cy="343791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1" y="3420084"/>
            <a:ext cx="6111239" cy="343791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084"/>
            <a:ext cx="6111239" cy="34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1E24593-932D-4664-B082-CE3614FEFACF}"/>
              </a:ext>
            </a:extLst>
          </p:cNvPr>
          <p:cNvGrpSpPr/>
          <p:nvPr/>
        </p:nvGrpSpPr>
        <p:grpSpPr>
          <a:xfrm>
            <a:off x="4758010" y="4265103"/>
            <a:ext cx="7168433" cy="5187166"/>
            <a:chOff x="7484871" y="1744857"/>
            <a:chExt cx="7168433" cy="5187166"/>
          </a:xfrm>
          <a:noFill/>
        </p:grpSpPr>
        <p:sp>
          <p:nvSpPr>
            <p:cNvPr id="5" name="Retângulo: Cantos Arredondados 7">
              <a:extLst>
                <a:ext uri="{FF2B5EF4-FFF2-40B4-BE49-F238E27FC236}">
                  <a16:creationId xmlns:a16="http://schemas.microsoft.com/office/drawing/2014/main" id="{F040AF61-57EB-4C0F-A09B-440B1A1A2491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8">
              <a:extLst>
                <a:ext uri="{FF2B5EF4-FFF2-40B4-BE49-F238E27FC236}">
                  <a16:creationId xmlns:a16="http://schemas.microsoft.com/office/drawing/2014/main" id="{F03FD93A-3BAD-4D5C-9E87-EC8DF21EB1A8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9">
              <a:extLst>
                <a:ext uri="{FF2B5EF4-FFF2-40B4-BE49-F238E27FC236}">
                  <a16:creationId xmlns:a16="http://schemas.microsoft.com/office/drawing/2014/main" id="{9F1B6480-DA60-4002-9F1E-7B33EC5A4DB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10">
              <a:extLst>
                <a:ext uri="{FF2B5EF4-FFF2-40B4-BE49-F238E27FC236}">
                  <a16:creationId xmlns:a16="http://schemas.microsoft.com/office/drawing/2014/main" id="{106267AE-F2A8-43BD-9ADC-C31776D2BBE9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159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EB57BAA5-5217-42FA-91DC-3FF039535C6A}"/>
              </a:ext>
            </a:extLst>
          </p:cNvPr>
          <p:cNvSpPr/>
          <p:nvPr/>
        </p:nvSpPr>
        <p:spPr>
          <a:xfrm>
            <a:off x="-55026" y="541985"/>
            <a:ext cx="3849786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3FF5AB-66D3-422C-85CC-E678D4404053}"/>
              </a:ext>
            </a:extLst>
          </p:cNvPr>
          <p:cNvSpPr txBox="1"/>
          <p:nvPr/>
        </p:nvSpPr>
        <p:spPr>
          <a:xfrm>
            <a:off x="231285" y="626092"/>
            <a:ext cx="331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BELLAGIO RESIDENCE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C18D4C-F51D-40F9-91DC-999097E5F16E}"/>
              </a:ext>
            </a:extLst>
          </p:cNvPr>
          <p:cNvSpPr txBox="1"/>
          <p:nvPr/>
        </p:nvSpPr>
        <p:spPr>
          <a:xfrm flipH="1">
            <a:off x="265815" y="1081503"/>
            <a:ext cx="350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Construtora Rocha e Farias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12039600" y="450545"/>
            <a:ext cx="186929" cy="1416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4541519" y="204340"/>
            <a:ext cx="7406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CONTRAPISO, REVESTIMENTO CERÂMICO E PINTURA DE 272 APTOS</a:t>
            </a:r>
            <a:endParaRPr lang="pt-BR" sz="54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EB57BAA5-5217-42FA-91DC-3FF039535C6A}"/>
              </a:ext>
            </a:extLst>
          </p:cNvPr>
          <p:cNvSpPr/>
          <p:nvPr/>
        </p:nvSpPr>
        <p:spPr>
          <a:xfrm>
            <a:off x="-55026" y="541985"/>
            <a:ext cx="3849786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3FF5AB-66D3-422C-85CC-E678D4404053}"/>
              </a:ext>
            </a:extLst>
          </p:cNvPr>
          <p:cNvSpPr txBox="1"/>
          <p:nvPr/>
        </p:nvSpPr>
        <p:spPr>
          <a:xfrm>
            <a:off x="231285" y="626092"/>
            <a:ext cx="331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RESIDENCIAL RESERVA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C18D4C-F51D-40F9-91DC-999097E5F16E}"/>
              </a:ext>
            </a:extLst>
          </p:cNvPr>
          <p:cNvSpPr txBox="1"/>
          <p:nvPr/>
        </p:nvSpPr>
        <p:spPr>
          <a:xfrm flipH="1">
            <a:off x="265815" y="1081503"/>
            <a:ext cx="350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Construtora Wanderley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79D3F79-85A0-44AC-ABE1-3639E33EF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573675C-2072-46C5-A10E-215CAE72B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18" t="15817" r="28851" b="34795"/>
          <a:stretch/>
        </p:blipFill>
        <p:spPr>
          <a:xfrm>
            <a:off x="5068302" y="927429"/>
            <a:ext cx="8935453" cy="727193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AF60DC7-C1A9-4863-8E5E-8EB4AAF3CA72}"/>
              </a:ext>
            </a:extLst>
          </p:cNvPr>
          <p:cNvSpPr txBox="1"/>
          <p:nvPr/>
        </p:nvSpPr>
        <p:spPr>
          <a:xfrm>
            <a:off x="713873" y="927429"/>
            <a:ext cx="3015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Light" panose="00000500000000000000" pitchFamily="2" charset="0"/>
              </a:rPr>
              <a:t>MISSÃO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2557E8-6368-47E1-8750-CFFA8E5E7B07}"/>
              </a:ext>
            </a:extLst>
          </p:cNvPr>
          <p:cNvSpPr txBox="1"/>
          <p:nvPr/>
        </p:nvSpPr>
        <p:spPr>
          <a:xfrm>
            <a:off x="657726" y="2576608"/>
            <a:ext cx="3015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Light" panose="00000500000000000000" pitchFamily="2" charset="0"/>
              </a:rPr>
              <a:t>VISÃO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F6FB354-A69C-4B62-BFE2-3301BFFC0D14}"/>
              </a:ext>
            </a:extLst>
          </p:cNvPr>
          <p:cNvSpPr txBox="1"/>
          <p:nvPr/>
        </p:nvSpPr>
        <p:spPr>
          <a:xfrm>
            <a:off x="657726" y="4054748"/>
            <a:ext cx="3015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Light" panose="00000500000000000000" pitchFamily="2" charset="0"/>
              </a:rPr>
              <a:t>VALORES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 Light" panose="000005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48BE2A-CFEC-43C5-9987-86908B08880D}"/>
              </a:ext>
            </a:extLst>
          </p:cNvPr>
          <p:cNvSpPr txBox="1"/>
          <p:nvPr/>
        </p:nvSpPr>
        <p:spPr>
          <a:xfrm>
            <a:off x="2366211" y="967715"/>
            <a:ext cx="9111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Estruturar-se de forma contínua, permitindo-se inovar e acrescentar benefícios a seus clientes. Destacar-se na prestação de serviços por meio da qualidade e excelência em toda abrangência de atuação.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AA798FC-0400-4ACB-A36E-CC6754B0D3F5}"/>
              </a:ext>
            </a:extLst>
          </p:cNvPr>
          <p:cNvSpPr txBox="1"/>
          <p:nvPr/>
        </p:nvSpPr>
        <p:spPr>
          <a:xfrm>
            <a:off x="2358189" y="2621012"/>
            <a:ext cx="9111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Ser referência no setor que atuamos por meio de implementar tecnologia e inovação na execução dos serviços prestados.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58194A0-7ADD-4979-938B-F1FA8C85CE3E}"/>
              </a:ext>
            </a:extLst>
          </p:cNvPr>
          <p:cNvSpPr txBox="1"/>
          <p:nvPr/>
        </p:nvSpPr>
        <p:spPr>
          <a:xfrm>
            <a:off x="2358189" y="4090766"/>
            <a:ext cx="9111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Clareza nos relacionamentos;</a:t>
            </a:r>
          </a:p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Dedicação;</a:t>
            </a:r>
          </a:p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Trabalho duro;</a:t>
            </a:r>
          </a:p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Confiança;</a:t>
            </a:r>
          </a:p>
          <a:p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Olhar no novo.</a:t>
            </a:r>
          </a:p>
        </p:txBody>
      </p:sp>
    </p:spTree>
    <p:extLst>
      <p:ext uri="{BB962C8B-B14F-4D97-AF65-F5344CB8AC3E}">
        <p14:creationId xmlns:p14="http://schemas.microsoft.com/office/powerpoint/2010/main" val="33784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0" y="4873422"/>
            <a:ext cx="175260" cy="93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175260" y="4786474"/>
            <a:ext cx="6347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Textura de fachada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BE4D5E7-75CE-49FE-A366-F1975BA77322}"/>
              </a:ext>
            </a:extLst>
          </p:cNvPr>
          <p:cNvSpPr/>
          <p:nvPr/>
        </p:nvSpPr>
        <p:spPr>
          <a:xfrm>
            <a:off x="12047621" y="5193462"/>
            <a:ext cx="144379" cy="93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72986A-247F-4A5B-85F8-C1355763B099}"/>
              </a:ext>
            </a:extLst>
          </p:cNvPr>
          <p:cNvSpPr txBox="1"/>
          <p:nvPr/>
        </p:nvSpPr>
        <p:spPr>
          <a:xfrm>
            <a:off x="5585059" y="5065287"/>
            <a:ext cx="6347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Textura de fachada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5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954EAF-CC36-4B42-B21E-11E01355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40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3CBBC0A-F6B7-4E06-9CAF-6782CF310CB8}"/>
              </a:ext>
            </a:extLst>
          </p:cNvPr>
          <p:cNvSpPr/>
          <p:nvPr/>
        </p:nvSpPr>
        <p:spPr>
          <a:xfrm>
            <a:off x="0" y="-1"/>
            <a:ext cx="991402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54DC256-50A5-46D2-93E1-0429D4D2F903}"/>
              </a:ext>
            </a:extLst>
          </p:cNvPr>
          <p:cNvSpPr/>
          <p:nvPr/>
        </p:nvSpPr>
        <p:spPr>
          <a:xfrm>
            <a:off x="0" y="4552871"/>
            <a:ext cx="144379" cy="177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745CF6E-775E-4734-8256-9CF464D4244D}"/>
              </a:ext>
            </a:extLst>
          </p:cNvPr>
          <p:cNvSpPr txBox="1"/>
          <p:nvPr/>
        </p:nvSpPr>
        <p:spPr>
          <a:xfrm>
            <a:off x="212760" y="4354170"/>
            <a:ext cx="67974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ACOMPANHAMENTO E GESTÃO </a:t>
            </a:r>
            <a:r>
              <a:rPr lang="pt-BR" sz="6600" b="1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Dos serviços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6D48A74-D143-4382-83B7-9C03E0BF74F2}"/>
              </a:ext>
            </a:extLst>
          </p:cNvPr>
          <p:cNvGrpSpPr/>
          <p:nvPr/>
        </p:nvGrpSpPr>
        <p:grpSpPr>
          <a:xfrm rot="10800000">
            <a:off x="-158208" y="-3780699"/>
            <a:ext cx="7168433" cy="5187166"/>
            <a:chOff x="7484871" y="1744857"/>
            <a:chExt cx="7168433" cy="5187166"/>
          </a:xfrm>
          <a:noFill/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EA0CD187-017F-4E25-8B55-39919AF27226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995F8081-6D7C-43A9-BC57-A926D9EE0CDD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1F509E9B-DACA-464E-A2E3-5EA3A216AD26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8C0E8AB3-D85C-403C-86D1-6A95E39405B5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549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54DC256-50A5-46D2-93E1-0429D4D2F903}"/>
              </a:ext>
            </a:extLst>
          </p:cNvPr>
          <p:cNvSpPr/>
          <p:nvPr/>
        </p:nvSpPr>
        <p:spPr>
          <a:xfrm>
            <a:off x="1" y="5368833"/>
            <a:ext cx="209008" cy="84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45CF6E-775E-4734-8256-9CF464D4244D}"/>
              </a:ext>
            </a:extLst>
          </p:cNvPr>
          <p:cNvSpPr txBox="1"/>
          <p:nvPr/>
        </p:nvSpPr>
        <p:spPr>
          <a:xfrm>
            <a:off x="209009" y="5195937"/>
            <a:ext cx="4271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TREINAMENTOS 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4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8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54DC256-50A5-46D2-93E1-0429D4D2F903}"/>
              </a:ext>
            </a:extLst>
          </p:cNvPr>
          <p:cNvSpPr/>
          <p:nvPr/>
        </p:nvSpPr>
        <p:spPr>
          <a:xfrm>
            <a:off x="12047621" y="504705"/>
            <a:ext cx="144379" cy="177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45CF6E-775E-4734-8256-9CF464D4244D}"/>
              </a:ext>
            </a:extLst>
          </p:cNvPr>
          <p:cNvSpPr txBox="1"/>
          <p:nvPr/>
        </p:nvSpPr>
        <p:spPr>
          <a:xfrm>
            <a:off x="3984172" y="330810"/>
            <a:ext cx="79638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REUNIÕES DE ALINHAMENTO DA QUALIDADE E PRODUTIVIDADE</a:t>
            </a:r>
            <a:endParaRPr lang="pt-BR" sz="6600" b="1" dirty="0">
              <a:solidFill>
                <a:schemeClr val="bg1"/>
              </a:solidFill>
              <a:latin typeface="Bebas Neue Light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 60">
            <a:extLst>
              <a:ext uri="{FF2B5EF4-FFF2-40B4-BE49-F238E27FC236}">
                <a16:creationId xmlns:a16="http://schemas.microsoft.com/office/drawing/2014/main" id="{C7447C55-B5BE-43D3-A5A6-E2227CD6F0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7" r="21031"/>
          <a:stretch/>
        </p:blipFill>
        <p:spPr>
          <a:xfrm>
            <a:off x="3437553" y="0"/>
            <a:ext cx="5451595" cy="6858863"/>
          </a:xfrm>
          <a:prstGeom prst="rect">
            <a:avLst/>
          </a:prstGeom>
        </p:spPr>
      </p:pic>
      <p:grpSp>
        <p:nvGrpSpPr>
          <p:cNvPr id="52" name="Agrupar 51"/>
          <p:cNvGrpSpPr/>
          <p:nvPr/>
        </p:nvGrpSpPr>
        <p:grpSpPr>
          <a:xfrm>
            <a:off x="1059826" y="1861652"/>
            <a:ext cx="2081130" cy="0"/>
            <a:chOff x="624114" y="3497945"/>
            <a:chExt cx="1719942" cy="0"/>
          </a:xfrm>
        </p:grpSpPr>
        <p:cxnSp>
          <p:nvCxnSpPr>
            <p:cNvPr id="53" name="Conector reto 52"/>
            <p:cNvCxnSpPr>
              <a:cxnSpLocks/>
            </p:cNvCxnSpPr>
            <p:nvPr/>
          </p:nvCxnSpPr>
          <p:spPr>
            <a:xfrm>
              <a:off x="624114" y="3497945"/>
              <a:ext cx="5370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>
              <a:cxnSpLocks/>
            </p:cNvCxnSpPr>
            <p:nvPr/>
          </p:nvCxnSpPr>
          <p:spPr>
            <a:xfrm>
              <a:off x="1807027" y="3497945"/>
              <a:ext cx="5370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Agrupar 71"/>
          <p:cNvGrpSpPr/>
          <p:nvPr/>
        </p:nvGrpSpPr>
        <p:grpSpPr>
          <a:xfrm>
            <a:off x="5269876" y="1861652"/>
            <a:ext cx="2081130" cy="0"/>
            <a:chOff x="624114" y="3497945"/>
            <a:chExt cx="1719942" cy="0"/>
          </a:xfrm>
        </p:grpSpPr>
        <p:cxnSp>
          <p:nvCxnSpPr>
            <p:cNvPr id="74" name="Conector reto 73"/>
            <p:cNvCxnSpPr>
              <a:cxnSpLocks/>
            </p:cNvCxnSpPr>
            <p:nvPr/>
          </p:nvCxnSpPr>
          <p:spPr>
            <a:xfrm>
              <a:off x="624114" y="3497945"/>
              <a:ext cx="5370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>
              <a:cxnSpLocks/>
            </p:cNvCxnSpPr>
            <p:nvPr/>
          </p:nvCxnSpPr>
          <p:spPr>
            <a:xfrm>
              <a:off x="1807027" y="3497945"/>
              <a:ext cx="5370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Agrupar 85"/>
          <p:cNvGrpSpPr/>
          <p:nvPr/>
        </p:nvGrpSpPr>
        <p:grpSpPr>
          <a:xfrm>
            <a:off x="9360735" y="1861652"/>
            <a:ext cx="2081130" cy="0"/>
            <a:chOff x="624114" y="3497945"/>
            <a:chExt cx="1719942" cy="0"/>
          </a:xfrm>
        </p:grpSpPr>
        <p:cxnSp>
          <p:nvCxnSpPr>
            <p:cNvPr id="87" name="Conector reto 86"/>
            <p:cNvCxnSpPr>
              <a:cxnSpLocks/>
            </p:cNvCxnSpPr>
            <p:nvPr/>
          </p:nvCxnSpPr>
          <p:spPr>
            <a:xfrm>
              <a:off x="624114" y="3497945"/>
              <a:ext cx="5370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>
              <a:cxnSpLocks/>
            </p:cNvCxnSpPr>
            <p:nvPr/>
          </p:nvCxnSpPr>
          <p:spPr>
            <a:xfrm>
              <a:off x="1807027" y="3497945"/>
              <a:ext cx="53702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E9FC10D3-947C-48A7-8990-BB395DA8FD7E}"/>
              </a:ext>
            </a:extLst>
          </p:cNvPr>
          <p:cNvSpPr/>
          <p:nvPr/>
        </p:nvSpPr>
        <p:spPr>
          <a:xfrm>
            <a:off x="1360403" y="1760266"/>
            <a:ext cx="152403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4D06086B-AF98-49DA-AEA5-556574BA9995}"/>
              </a:ext>
            </a:extLst>
          </p:cNvPr>
          <p:cNvSpPr/>
          <p:nvPr/>
        </p:nvSpPr>
        <p:spPr>
          <a:xfrm>
            <a:off x="5549274" y="1760266"/>
            <a:ext cx="152403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73BD12B3-5895-45CE-A6B2-1CBD96CA4D00}"/>
              </a:ext>
            </a:extLst>
          </p:cNvPr>
          <p:cNvSpPr/>
          <p:nvPr/>
        </p:nvSpPr>
        <p:spPr>
          <a:xfrm>
            <a:off x="9639283" y="1715636"/>
            <a:ext cx="152403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721A06B-7AD5-4965-B185-4418C3EB79BE}"/>
              </a:ext>
            </a:extLst>
          </p:cNvPr>
          <p:cNvSpPr txBox="1"/>
          <p:nvPr/>
        </p:nvSpPr>
        <p:spPr>
          <a:xfrm>
            <a:off x="4970330" y="3548337"/>
            <a:ext cx="276312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21.304m²</a:t>
            </a:r>
            <a:r>
              <a:rPr lang="pt-BR" sz="28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sz="28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TEXTURA DE FACHADA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F5CD3F3-4C55-4944-B054-63A168AC0D70}"/>
              </a:ext>
            </a:extLst>
          </p:cNvPr>
          <p:cNvSpPr txBox="1"/>
          <p:nvPr/>
        </p:nvSpPr>
        <p:spPr>
          <a:xfrm>
            <a:off x="853091" y="3492137"/>
            <a:ext cx="276312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388.640m²</a:t>
            </a:r>
            <a:r>
              <a:rPr lang="pt-BR" sz="28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área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PINTADA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CD2B77E-71F7-4AAE-AAF8-0BCABC973CDF}"/>
              </a:ext>
            </a:extLst>
          </p:cNvPr>
          <p:cNvSpPr txBox="1"/>
          <p:nvPr/>
        </p:nvSpPr>
        <p:spPr>
          <a:xfrm>
            <a:off x="9019738" y="3522602"/>
            <a:ext cx="2763121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20.400m²</a:t>
            </a:r>
            <a:r>
              <a:rPr lang="pt-BR" sz="28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CONTRAPISO e revestimento CERÂMICO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447CB0-CD3B-4BD2-8A6E-73F8322A49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37" y="558606"/>
            <a:ext cx="1428729" cy="95248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BCF679E-2152-4FB7-9496-18BCC6C3BA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3" y="652445"/>
            <a:ext cx="757466" cy="7574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90C27C1-4897-40F5-8EC4-917CDE77A3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44" y="628700"/>
            <a:ext cx="794742" cy="79474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B08300B-49B7-4AF2-BC8E-ADE9E1099C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60"/>
          <a:stretch/>
        </p:blipFill>
        <p:spPr>
          <a:xfrm>
            <a:off x="0" y="0"/>
            <a:ext cx="469105" cy="6858000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528F63E0-0032-4448-88AF-2874D2539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60"/>
          <a:stretch/>
        </p:blipFill>
        <p:spPr>
          <a:xfrm>
            <a:off x="3948108" y="-863"/>
            <a:ext cx="469105" cy="6858000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1116825E-C5D9-4AC9-A5F0-525862E62F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60"/>
          <a:stretch/>
        </p:blipFill>
        <p:spPr>
          <a:xfrm>
            <a:off x="8235764" y="-863"/>
            <a:ext cx="469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E176F2C3-EBB0-4E4A-B886-6F05198475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865022A-689C-4EE1-9737-46D316C9CE60}"/>
              </a:ext>
            </a:extLst>
          </p:cNvPr>
          <p:cNvSpPr/>
          <p:nvPr/>
        </p:nvSpPr>
        <p:spPr>
          <a:xfrm>
            <a:off x="-27513" y="1"/>
            <a:ext cx="775362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43000"/>
                </a:schemeClr>
              </a:gs>
              <a:gs pos="100000">
                <a:schemeClr val="tx2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0A2C682-CA99-494F-A430-8B8AD44795D2}"/>
              </a:ext>
            </a:extLst>
          </p:cNvPr>
          <p:cNvGrpSpPr/>
          <p:nvPr/>
        </p:nvGrpSpPr>
        <p:grpSpPr>
          <a:xfrm>
            <a:off x="3988870" y="4705546"/>
            <a:ext cx="7168433" cy="5187166"/>
            <a:chOff x="7484871" y="1744857"/>
            <a:chExt cx="7168433" cy="5187166"/>
          </a:xfrm>
          <a:noFill/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1021DC6C-8FDA-40A1-84FE-618F2B9039F9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rgbClr val="2F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08B76ADE-6081-4A0C-BD61-757BFCC14C9B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rgbClr val="2F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771626C2-AF5E-495C-AD65-290CFBDBD568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rgbClr val="2F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27DD7101-A5A1-4587-A083-AEF8596A58FB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rgbClr val="2F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Imagem 11">
            <a:hlinkClick r:id="rId2"/>
            <a:extLst>
              <a:ext uri="{FF2B5EF4-FFF2-40B4-BE49-F238E27FC236}">
                <a16:creationId xmlns:a16="http://schemas.microsoft.com/office/drawing/2014/main" id="{560A2A16-4438-4651-A781-7D2D2B59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t="17105" r="12375" b="20241"/>
          <a:stretch/>
        </p:blipFill>
        <p:spPr>
          <a:xfrm>
            <a:off x="1874805" y="2143405"/>
            <a:ext cx="1148507" cy="984042"/>
          </a:xfrm>
          <a:prstGeom prst="rect">
            <a:avLst/>
          </a:prstGeom>
        </p:spPr>
      </p:pic>
      <p:pic>
        <p:nvPicPr>
          <p:cNvPr id="13" name="Imagem 12">
            <a:hlinkClick r:id="rId4"/>
            <a:extLst>
              <a:ext uri="{FF2B5EF4-FFF2-40B4-BE49-F238E27FC236}">
                <a16:creationId xmlns:a16="http://schemas.microsoft.com/office/drawing/2014/main" id="{B59E4785-3D03-445F-A692-DA4853B306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53" y="2268813"/>
            <a:ext cx="1025931" cy="732687"/>
          </a:xfrm>
          <a:prstGeom prst="rect">
            <a:avLst/>
          </a:prstGeom>
        </p:spPr>
      </p:pic>
      <p:pic>
        <p:nvPicPr>
          <p:cNvPr id="14" name="Imagem 13">
            <a:hlinkClick r:id="rId6"/>
            <a:extLst>
              <a:ext uri="{FF2B5EF4-FFF2-40B4-BE49-F238E27FC236}">
                <a16:creationId xmlns:a16="http://schemas.microsoft.com/office/drawing/2014/main" id="{7650023D-F013-4D6B-B506-B672BF188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8" y="2162780"/>
            <a:ext cx="853792" cy="853792"/>
          </a:xfrm>
          <a:prstGeom prst="rect">
            <a:avLst/>
          </a:prstGeom>
        </p:spPr>
      </p:pic>
      <p:pic>
        <p:nvPicPr>
          <p:cNvPr id="15" name="Imagem 14">
            <a:hlinkClick r:id="rId8"/>
            <a:extLst>
              <a:ext uri="{FF2B5EF4-FFF2-40B4-BE49-F238E27FC236}">
                <a16:creationId xmlns:a16="http://schemas.microsoft.com/office/drawing/2014/main" id="{81E49C16-9EAD-443C-9F47-246EC5BFEF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84" y="2162780"/>
            <a:ext cx="984041" cy="98404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9084830-9520-4F45-85BF-68DD271C0C47}"/>
              </a:ext>
            </a:extLst>
          </p:cNvPr>
          <p:cNvSpPr/>
          <p:nvPr/>
        </p:nvSpPr>
        <p:spPr>
          <a:xfrm>
            <a:off x="-35001" y="398298"/>
            <a:ext cx="148183" cy="135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6E9E63-3C76-4F5B-A80E-8F06C4A5CD5A}"/>
              </a:ext>
            </a:extLst>
          </p:cNvPr>
          <p:cNvSpPr txBox="1"/>
          <p:nvPr/>
        </p:nvSpPr>
        <p:spPr>
          <a:xfrm>
            <a:off x="245930" y="290690"/>
            <a:ext cx="4348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CLIQUE NOS ÍCONES PARA FALAR CONOSCO.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F0FA81D-BC46-492A-BBC1-B870FF952BEB}"/>
              </a:ext>
            </a:extLst>
          </p:cNvPr>
          <p:cNvSpPr txBox="1"/>
          <p:nvPr/>
        </p:nvSpPr>
        <p:spPr>
          <a:xfrm>
            <a:off x="621584" y="3280465"/>
            <a:ext cx="5949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Open Sans Extrabold" panose="020B0906030804020204" pitchFamily="34" charset="0"/>
              </a:rPr>
              <a:t>83 99669-1022 | 83 99655-2033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C417447-12BB-4784-8904-AB24A727D6E8}"/>
              </a:ext>
            </a:extLst>
          </p:cNvPr>
          <p:cNvSpPr txBox="1"/>
          <p:nvPr/>
        </p:nvSpPr>
        <p:spPr>
          <a:xfrm>
            <a:off x="645740" y="3721594"/>
            <a:ext cx="5949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Open Sans Extrabold" panose="020B0906030804020204" pitchFamily="34" charset="0"/>
              </a:rPr>
              <a:t>protagonengenharia@outlook.com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10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62" y="360376"/>
            <a:ext cx="4321928" cy="30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47251EA-296A-4425-8CA7-60EE5F241BAA}"/>
              </a:ext>
            </a:extLst>
          </p:cNvPr>
          <p:cNvSpPr/>
          <p:nvPr/>
        </p:nvSpPr>
        <p:spPr>
          <a:xfrm>
            <a:off x="9095874" y="0"/>
            <a:ext cx="3096126" cy="6858000"/>
          </a:xfrm>
          <a:prstGeom prst="rect">
            <a:avLst/>
          </a:prstGeom>
          <a:solidFill>
            <a:srgbClr val="6D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919E72-1148-49AA-BF8A-3410B46F3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12105"/>
          <a:stretch/>
        </p:blipFill>
        <p:spPr>
          <a:xfrm>
            <a:off x="0" y="0"/>
            <a:ext cx="9095874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6B8D967-9A0B-4E4B-8833-4A374A3BF37B}"/>
              </a:ext>
            </a:extLst>
          </p:cNvPr>
          <p:cNvSpPr/>
          <p:nvPr/>
        </p:nvSpPr>
        <p:spPr>
          <a:xfrm>
            <a:off x="-27513" y="1"/>
            <a:ext cx="912338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tx2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F750CF0-E6DF-471C-B5A3-5A89BEAF0718}"/>
              </a:ext>
            </a:extLst>
          </p:cNvPr>
          <p:cNvGrpSpPr/>
          <p:nvPr/>
        </p:nvGrpSpPr>
        <p:grpSpPr>
          <a:xfrm rot="10800000">
            <a:off x="-382833" y="-3113764"/>
            <a:ext cx="7168433" cy="5187166"/>
            <a:chOff x="7484871" y="1744857"/>
            <a:chExt cx="7168433" cy="5187166"/>
          </a:xfrm>
          <a:noFill/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6D8C24CA-5328-4AD5-B9D4-25835B56D5AE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8EEBC9B1-B2EF-4173-8783-85FDAC738FF5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30EDA586-D3FF-43C7-A1C1-DC404DAA93D8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7C520ACE-5A14-4FFE-A80C-E4855C1C796B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object 4">
            <a:extLst>
              <a:ext uri="{FF2B5EF4-FFF2-40B4-BE49-F238E27FC236}">
                <a16:creationId xmlns:a16="http://schemas.microsoft.com/office/drawing/2014/main" id="{1073BBE3-1109-4A22-B659-98B0C2975C79}"/>
              </a:ext>
            </a:extLst>
          </p:cNvPr>
          <p:cNvSpPr/>
          <p:nvPr/>
        </p:nvSpPr>
        <p:spPr>
          <a:xfrm>
            <a:off x="6529137" y="364753"/>
            <a:ext cx="5662863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EAB9-8455-4AEC-9016-757ABE9A50DD}"/>
              </a:ext>
            </a:extLst>
          </p:cNvPr>
          <p:cNvSpPr txBox="1"/>
          <p:nvPr/>
        </p:nvSpPr>
        <p:spPr>
          <a:xfrm>
            <a:off x="6785600" y="506304"/>
            <a:ext cx="5149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RESIDENCIAL FLORES DE CAMPINA X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20E6DE0-0BEC-49C2-A60F-52852D19B46D}"/>
              </a:ext>
            </a:extLst>
          </p:cNvPr>
          <p:cNvSpPr txBox="1"/>
          <p:nvPr/>
        </p:nvSpPr>
        <p:spPr>
          <a:xfrm flipH="1">
            <a:off x="8614611" y="930079"/>
            <a:ext cx="332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Construtora Rocha e Farias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CD04E4-677A-41FF-BE24-DE311C1546C0}"/>
              </a:ext>
            </a:extLst>
          </p:cNvPr>
          <p:cNvSpPr txBox="1"/>
          <p:nvPr/>
        </p:nvSpPr>
        <p:spPr>
          <a:xfrm flipH="1">
            <a:off x="9207961" y="2073402"/>
            <a:ext cx="29198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Neste empreendimento tivemos a honra de pintar 272  apartamentos residenciais, espaço de lazer, academia, estacionamento. E também, realizar a limpeza pós-obra dos apartamentos e áreas comum.</a:t>
            </a:r>
          </a:p>
        </p:txBody>
      </p:sp>
    </p:spTree>
    <p:extLst>
      <p:ext uri="{BB962C8B-B14F-4D97-AF65-F5344CB8AC3E}">
        <p14:creationId xmlns:p14="http://schemas.microsoft.com/office/powerpoint/2010/main" val="36434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C943DE7-E736-48AF-BF39-4E74B6275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0"/>
            <a:ext cx="12216680" cy="685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9E1BDE6-BE20-4F02-984E-619847223AFB}"/>
              </a:ext>
            </a:extLst>
          </p:cNvPr>
          <p:cNvSpPr/>
          <p:nvPr/>
        </p:nvSpPr>
        <p:spPr>
          <a:xfrm>
            <a:off x="-27512" y="1"/>
            <a:ext cx="6316018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55CCFA1-2D20-4390-BF9A-C685EF9D2A2C}"/>
              </a:ext>
            </a:extLst>
          </p:cNvPr>
          <p:cNvSpPr/>
          <p:nvPr/>
        </p:nvSpPr>
        <p:spPr>
          <a:xfrm>
            <a:off x="-27512" y="590526"/>
            <a:ext cx="16906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EDCD1C-BD42-44D9-88D8-F0E6B11D33DB}"/>
              </a:ext>
            </a:extLst>
          </p:cNvPr>
          <p:cNvSpPr txBox="1"/>
          <p:nvPr/>
        </p:nvSpPr>
        <p:spPr>
          <a:xfrm>
            <a:off x="336951" y="590527"/>
            <a:ext cx="5037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de apartamentos residenciais</a:t>
            </a:r>
          </a:p>
        </p:txBody>
      </p:sp>
    </p:spTree>
    <p:extLst>
      <p:ext uri="{BB962C8B-B14F-4D97-AF65-F5344CB8AC3E}">
        <p14:creationId xmlns:p14="http://schemas.microsoft.com/office/powerpoint/2010/main" val="13106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63784CC-CD6E-4F0D-9B7B-1A9A4B19D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r="13158"/>
          <a:stretch/>
        </p:blipFill>
        <p:spPr>
          <a:xfrm>
            <a:off x="0" y="0"/>
            <a:ext cx="885524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968FC73-A53B-4963-A14F-DD00390C74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0"/>
            <a:ext cx="5143501" cy="68580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D7C1BEE-A837-4FA3-AD03-11FB16900B4F}"/>
              </a:ext>
            </a:extLst>
          </p:cNvPr>
          <p:cNvSpPr/>
          <p:nvPr/>
        </p:nvSpPr>
        <p:spPr>
          <a:xfrm>
            <a:off x="7048499" y="0"/>
            <a:ext cx="924862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0BE7034-DEF2-43EC-938E-90BBEE610BA6}"/>
              </a:ext>
            </a:extLst>
          </p:cNvPr>
          <p:cNvSpPr/>
          <p:nvPr/>
        </p:nvSpPr>
        <p:spPr>
          <a:xfrm>
            <a:off x="0" y="-1"/>
            <a:ext cx="3994484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878CBCE-06B4-438A-81AF-CAA74D23C468}"/>
              </a:ext>
            </a:extLst>
          </p:cNvPr>
          <p:cNvSpPr/>
          <p:nvPr/>
        </p:nvSpPr>
        <p:spPr>
          <a:xfrm>
            <a:off x="-16042" y="5263585"/>
            <a:ext cx="16906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5893DF-5E8A-4C31-860B-06ACB991378F}"/>
              </a:ext>
            </a:extLst>
          </p:cNvPr>
          <p:cNvSpPr txBox="1"/>
          <p:nvPr/>
        </p:nvSpPr>
        <p:spPr>
          <a:xfrm>
            <a:off x="317787" y="5078920"/>
            <a:ext cx="6966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de apartamentos residenciais</a:t>
            </a:r>
          </a:p>
        </p:txBody>
      </p:sp>
    </p:spTree>
    <p:extLst>
      <p:ext uri="{BB962C8B-B14F-4D97-AF65-F5344CB8AC3E}">
        <p14:creationId xmlns:p14="http://schemas.microsoft.com/office/powerpoint/2010/main" val="27402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C08169-8FF2-4D00-81B6-C8194787E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4377" y="0"/>
            <a:ext cx="3857624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633B3A3-C9AC-4825-9319-7FA37F31D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b="8589"/>
          <a:stretch/>
        </p:blipFill>
        <p:spPr>
          <a:xfrm>
            <a:off x="3857622" y="-1"/>
            <a:ext cx="4476755" cy="68580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40777A7-25E3-4DA1-B011-B416597E0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0" y="0"/>
            <a:ext cx="3857622" cy="685800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8EAC6560-2293-4259-ADC4-C05BC5C16C91}"/>
              </a:ext>
            </a:extLst>
          </p:cNvPr>
          <p:cNvSpPr/>
          <p:nvPr/>
        </p:nvSpPr>
        <p:spPr>
          <a:xfrm>
            <a:off x="0" y="1"/>
            <a:ext cx="924862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486BDB0-B078-4380-8FD0-1B80049DBF2D}"/>
              </a:ext>
            </a:extLst>
          </p:cNvPr>
          <p:cNvSpPr/>
          <p:nvPr/>
        </p:nvSpPr>
        <p:spPr>
          <a:xfrm>
            <a:off x="0" y="5258779"/>
            <a:ext cx="16906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DE49D46-CE52-43F8-B2F7-8B0C7AC16E92}"/>
              </a:ext>
            </a:extLst>
          </p:cNvPr>
          <p:cNvSpPr/>
          <p:nvPr/>
        </p:nvSpPr>
        <p:spPr>
          <a:xfrm>
            <a:off x="3857622" y="1"/>
            <a:ext cx="924862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383D369-AA02-471C-9D71-169147A0EA7C}"/>
              </a:ext>
            </a:extLst>
          </p:cNvPr>
          <p:cNvSpPr/>
          <p:nvPr/>
        </p:nvSpPr>
        <p:spPr>
          <a:xfrm>
            <a:off x="8334377" y="-2"/>
            <a:ext cx="924862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9001AEF-79AE-4A45-A1F1-06D86929AD5F}"/>
              </a:ext>
            </a:extLst>
          </p:cNvPr>
          <p:cNvSpPr txBox="1"/>
          <p:nvPr/>
        </p:nvSpPr>
        <p:spPr>
          <a:xfrm>
            <a:off x="364463" y="5258780"/>
            <a:ext cx="50371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LIMPEZA PÓS-OBRA</a:t>
            </a:r>
          </a:p>
        </p:txBody>
      </p:sp>
    </p:spTree>
    <p:extLst>
      <p:ext uri="{BB962C8B-B14F-4D97-AF65-F5344CB8AC3E}">
        <p14:creationId xmlns:p14="http://schemas.microsoft.com/office/powerpoint/2010/main" val="7557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682A5BE-F383-417C-B872-32A7FC171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E7EEC2A-265A-4EAA-B4B0-06830DE1F1AA}"/>
              </a:ext>
            </a:extLst>
          </p:cNvPr>
          <p:cNvSpPr/>
          <p:nvPr/>
        </p:nvSpPr>
        <p:spPr>
          <a:xfrm flipH="1">
            <a:off x="-1" y="-1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5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1" tIns="45726" rIns="91451" bIns="45726" spcCol="0" rtlCol="0" anchor="ctr"/>
          <a:lstStyle/>
          <a:p>
            <a:pPr algn="ctr"/>
            <a:endParaRPr lang="en-US" sz="9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F88526-9B51-4CC6-9621-34E924B91BB1}"/>
              </a:ext>
            </a:extLst>
          </p:cNvPr>
          <p:cNvSpPr/>
          <p:nvPr/>
        </p:nvSpPr>
        <p:spPr>
          <a:xfrm>
            <a:off x="12018621" y="1135959"/>
            <a:ext cx="16906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510793-C644-4C0C-A9C0-46B8B0D2549B}"/>
              </a:ext>
            </a:extLst>
          </p:cNvPr>
          <p:cNvSpPr txBox="1"/>
          <p:nvPr/>
        </p:nvSpPr>
        <p:spPr>
          <a:xfrm>
            <a:off x="7267141" y="951293"/>
            <a:ext cx="4523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b="1" dirty="0">
                <a:solidFill>
                  <a:schemeClr val="bg1"/>
                </a:solidFill>
                <a:latin typeface="Bebas Neue Light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Pintura de ESTACIONAMENTOS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A29B4C-1C71-4A33-9AFB-64852A187E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14" y="3205581"/>
            <a:ext cx="5276069" cy="29677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CA7104C1-ADEB-4A0A-AF94-29F7AAB9499C}"/>
              </a:ext>
            </a:extLst>
          </p:cNvPr>
          <p:cNvGrpSpPr/>
          <p:nvPr/>
        </p:nvGrpSpPr>
        <p:grpSpPr>
          <a:xfrm rot="10800000">
            <a:off x="2135777" y="-3851701"/>
            <a:ext cx="7168433" cy="5187166"/>
            <a:chOff x="7484871" y="1744857"/>
            <a:chExt cx="7168433" cy="5187166"/>
          </a:xfrm>
          <a:noFill/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624F66B8-3945-4371-BD5B-3806A66C407B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EA5910A0-94D3-44D7-8613-7363BBAF672C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FE615E36-395F-4945-B699-C1B2484C27FA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74BE7FAA-65AD-4312-BA6B-2C3D73E0CC87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975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EF36E2-C217-4912-89CA-93CDF51AA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49" y="0"/>
            <a:ext cx="6878151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6439837-229C-455F-82C7-B0159B156B33}"/>
              </a:ext>
            </a:extLst>
          </p:cNvPr>
          <p:cNvSpPr/>
          <p:nvPr/>
        </p:nvSpPr>
        <p:spPr>
          <a:xfrm>
            <a:off x="0" y="0"/>
            <a:ext cx="5313849" cy="6858000"/>
          </a:xfrm>
          <a:prstGeom prst="rect">
            <a:avLst/>
          </a:prstGeom>
          <a:solidFill>
            <a:srgbClr val="6D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B1BABE4-A5B9-4642-B1B8-CFACB4C27B70}"/>
              </a:ext>
            </a:extLst>
          </p:cNvPr>
          <p:cNvSpPr/>
          <p:nvPr/>
        </p:nvSpPr>
        <p:spPr>
          <a:xfrm>
            <a:off x="0" y="412879"/>
            <a:ext cx="6096000" cy="1079036"/>
          </a:xfrm>
          <a:custGeom>
            <a:avLst/>
            <a:gdLst/>
            <a:ahLst/>
            <a:cxnLst/>
            <a:rect l="l" t="t" r="r" b="b"/>
            <a:pathLst>
              <a:path w="9573895" h="2304415">
                <a:moveTo>
                  <a:pt x="0" y="2304288"/>
                </a:moveTo>
                <a:lnTo>
                  <a:pt x="9573768" y="2304288"/>
                </a:lnTo>
                <a:lnTo>
                  <a:pt x="9573768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2F5B8A">
              <a:alpha val="50195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AA460E-2554-478D-82E1-D9A245D7C2E5}"/>
              </a:ext>
            </a:extLst>
          </p:cNvPr>
          <p:cNvSpPr txBox="1"/>
          <p:nvPr/>
        </p:nvSpPr>
        <p:spPr>
          <a:xfrm>
            <a:off x="256463" y="554430"/>
            <a:ext cx="574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CENTRO JURÍDICO RONALDO CUNHA LIMA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430EBA-0FF9-44EA-BEA2-E0AD93B45C8A}"/>
              </a:ext>
            </a:extLst>
          </p:cNvPr>
          <p:cNvSpPr txBox="1"/>
          <p:nvPr/>
        </p:nvSpPr>
        <p:spPr>
          <a:xfrm flipH="1">
            <a:off x="256462" y="1034535"/>
            <a:ext cx="43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Construtora Andrade Marinho LMF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32B3F0-CD95-4F90-A853-4FF5BE229612}"/>
              </a:ext>
            </a:extLst>
          </p:cNvPr>
          <p:cNvSpPr txBox="1"/>
          <p:nvPr/>
        </p:nvSpPr>
        <p:spPr>
          <a:xfrm flipH="1">
            <a:off x="250504" y="2867486"/>
            <a:ext cx="4812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 empresarial Centro Jurídico Ronaldo Cunha Lima, está repleto de salas comerciais onde tivemos a oportunidade de fazer pintura acetinada, texturas e </a:t>
            </a:r>
            <a:r>
              <a:rPr lang="pt-BR" sz="24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marmoratos</a:t>
            </a:r>
            <a:r>
              <a:rPr lang="pt-B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2AA4EEB-9917-44C3-BF8A-5D7B00C31F10}"/>
              </a:ext>
            </a:extLst>
          </p:cNvPr>
          <p:cNvGrpSpPr/>
          <p:nvPr/>
        </p:nvGrpSpPr>
        <p:grpSpPr>
          <a:xfrm rot="21391913">
            <a:off x="-2004914" y="5896726"/>
            <a:ext cx="7168433" cy="5187166"/>
            <a:chOff x="7484871" y="1744857"/>
            <a:chExt cx="7168433" cy="5187166"/>
          </a:xfrm>
          <a:noFill/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892B8ED7-2322-413C-A405-4B1EF7B64969}"/>
                </a:ext>
              </a:extLst>
            </p:cNvPr>
            <p:cNvSpPr/>
            <p:nvPr/>
          </p:nvSpPr>
          <p:spPr>
            <a:xfrm rot="20265461">
              <a:off x="8639975" y="2803373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340B9A94-ACC8-4372-A004-7377A250DBC9}"/>
                </a:ext>
              </a:extLst>
            </p:cNvPr>
            <p:cNvSpPr/>
            <p:nvPr/>
          </p:nvSpPr>
          <p:spPr>
            <a:xfrm rot="20265461">
              <a:off x="7484871" y="1744857"/>
              <a:ext cx="6013329" cy="412865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171A2035-0A63-4784-94D5-0BEC9533124B}"/>
                </a:ext>
              </a:extLst>
            </p:cNvPr>
            <p:cNvSpPr/>
            <p:nvPr/>
          </p:nvSpPr>
          <p:spPr>
            <a:xfrm rot="20265461">
              <a:off x="8107994" y="2091354"/>
              <a:ext cx="4675388" cy="3284620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290E9F77-C57F-4257-95EE-D31ABC82ECD5}"/>
                </a:ext>
              </a:extLst>
            </p:cNvPr>
            <p:cNvSpPr/>
            <p:nvPr/>
          </p:nvSpPr>
          <p:spPr>
            <a:xfrm rot="20265461">
              <a:off x="8512021" y="2408822"/>
              <a:ext cx="3766888" cy="2649683"/>
            </a:xfrm>
            <a:prstGeom prst="roundRect">
              <a:avLst>
                <a:gd name="adj" fmla="val 10188"/>
              </a:avLst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937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462</Words>
  <Application>Microsoft Office PowerPoint</Application>
  <PresentationFormat>Widescreen</PresentationFormat>
  <Paragraphs>71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ＭＳ Ｐゴシック</vt:lpstr>
      <vt:lpstr>Arial</vt:lpstr>
      <vt:lpstr>Bebas Neue Light</vt:lpstr>
      <vt:lpstr>Calibri</vt:lpstr>
      <vt:lpstr>Calibri Light</vt:lpstr>
      <vt:lpstr>Century Gothic</vt:lpstr>
      <vt:lpstr>Champagne &amp; Limousines</vt:lpstr>
      <vt:lpstr>Franklin Gothic Medium Cond</vt:lpstr>
      <vt:lpstr>Open Sans Extrabold</vt:lpstr>
      <vt:lpstr>Segoe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DELL</dc:creator>
  <cp:lastModifiedBy>DELL</cp:lastModifiedBy>
  <cp:revision>56</cp:revision>
  <dcterms:created xsi:type="dcterms:W3CDTF">2019-10-05T19:38:48Z</dcterms:created>
  <dcterms:modified xsi:type="dcterms:W3CDTF">2020-06-21T15:40:31Z</dcterms:modified>
</cp:coreProperties>
</file>